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739" autoAdjust="0"/>
  </p:normalViewPr>
  <p:slideViewPr>
    <p:cSldViewPr snapToGrid="0">
      <p:cViewPr varScale="1">
        <p:scale>
          <a:sx n="64" d="100"/>
          <a:sy n="64" d="100"/>
        </p:scale>
        <p:origin x="-10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'Q32223'!$A$6</c:f>
              <c:strCache>
                <c:ptCount val="1"/>
                <c:pt idx="0">
                  <c:v>Number of Medication Incidents Last 5 Quarters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'Q32223'!$B$5:$F$5</c:f>
              <c:strCache>
                <c:ptCount val="5"/>
                <c:pt idx="0">
                  <c:v>21/22
Q4</c:v>
                </c:pt>
                <c:pt idx="1">
                  <c:v>22/23
Q1</c:v>
                </c:pt>
                <c:pt idx="2">
                  <c:v>22/23
Q2</c:v>
                </c:pt>
                <c:pt idx="3">
                  <c:v>22/23
Q3</c:v>
                </c:pt>
                <c:pt idx="4">
                  <c:v>22/23 
Q4</c:v>
                </c:pt>
              </c:strCache>
            </c:strRef>
          </c:cat>
          <c:val>
            <c:numRef>
              <c:f>'Q32223'!$B$6:$F$6</c:f>
              <c:numCache>
                <c:formatCode>General</c:formatCode>
                <c:ptCount val="5"/>
                <c:pt idx="0">
                  <c:v>56</c:v>
                </c:pt>
                <c:pt idx="1">
                  <c:v>37</c:v>
                </c:pt>
                <c:pt idx="2">
                  <c:v>35</c:v>
                </c:pt>
                <c:pt idx="3">
                  <c:v>47</c:v>
                </c:pt>
                <c:pt idx="4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60-4033-A227-7F4AA4B4A9F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3706752"/>
        <c:axId val="69534080"/>
      </c:barChart>
      <c:catAx>
        <c:axId val="12370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34080"/>
        <c:crosses val="autoZero"/>
        <c:auto val="1"/>
        <c:lblAlgn val="ctr"/>
        <c:lblOffset val="100"/>
        <c:noMultiLvlLbl val="0"/>
      </c:catAx>
      <c:valAx>
        <c:axId val="6953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70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Medication incidents by Location Q1-Q4 22/23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'Q42223'!$B$71</c:f>
              <c:strCache>
                <c:ptCount val="1"/>
                <c:pt idx="0">
                  <c:v>Total Q1-Q4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'Q42223'!$A$72:$A$85</c:f>
              <c:strCache>
                <c:ptCount val="14"/>
                <c:pt idx="0">
                  <c:v>ERP</c:v>
                </c:pt>
                <c:pt idx="1">
                  <c:v>ORP</c:v>
                </c:pt>
                <c:pt idx="2">
                  <c:v>ICUP</c:v>
                </c:pt>
                <c:pt idx="3">
                  <c:v>MSP</c:v>
                </c:pt>
                <c:pt idx="4">
                  <c:v>Third</c:v>
                </c:pt>
                <c:pt idx="5">
                  <c:v>MDU</c:v>
                </c:pt>
                <c:pt idx="6">
                  <c:v>ERSF</c:v>
                </c:pt>
                <c:pt idx="7">
                  <c:v>ORSF</c:v>
                </c:pt>
                <c:pt idx="8">
                  <c:v>ICUSF</c:v>
                </c:pt>
                <c:pt idx="9">
                  <c:v>OBS</c:v>
                </c:pt>
                <c:pt idx="10">
                  <c:v>MSSF</c:v>
                </c:pt>
                <c:pt idx="11">
                  <c:v>Pharmacy SF</c:v>
                </c:pt>
                <c:pt idx="12">
                  <c:v>Pharmacy P</c:v>
                </c:pt>
                <c:pt idx="13">
                  <c:v>Occ health</c:v>
                </c:pt>
              </c:strCache>
            </c:strRef>
          </c:cat>
          <c:val>
            <c:numRef>
              <c:f>'Q42223'!$B$72:$B$85</c:f>
              <c:numCache>
                <c:formatCode>General</c:formatCode>
                <c:ptCount val="14"/>
                <c:pt idx="0">
                  <c:v>5</c:v>
                </c:pt>
                <c:pt idx="2">
                  <c:v>7</c:v>
                </c:pt>
                <c:pt idx="3">
                  <c:v>25</c:v>
                </c:pt>
                <c:pt idx="4">
                  <c:v>32</c:v>
                </c:pt>
                <c:pt idx="5">
                  <c:v>2</c:v>
                </c:pt>
                <c:pt idx="6">
                  <c:v>6</c:v>
                </c:pt>
                <c:pt idx="8">
                  <c:v>7</c:v>
                </c:pt>
                <c:pt idx="9">
                  <c:v>6</c:v>
                </c:pt>
                <c:pt idx="10">
                  <c:v>64</c:v>
                </c:pt>
                <c:pt idx="11">
                  <c:v>9</c:v>
                </c:pt>
                <c:pt idx="12">
                  <c:v>7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F6-4855-9335-D8CECE5BB46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0950016"/>
        <c:axId val="60957056"/>
      </c:barChart>
      <c:catAx>
        <c:axId val="6095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57056"/>
        <c:crosses val="autoZero"/>
        <c:auto val="1"/>
        <c:lblAlgn val="ctr"/>
        <c:lblOffset val="100"/>
        <c:noMultiLvlLbl val="0"/>
      </c:catAx>
      <c:valAx>
        <c:axId val="6095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5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/>
              <a:t>Medication Incidents</a:t>
            </a:r>
            <a:r>
              <a:rPr lang="en-CA" sz="1800" baseline="0"/>
              <a:t> by Category Q1-Q4 22/23 * </a:t>
            </a:r>
            <a:endParaRPr lang="en-CA" sz="18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D2-4C3F-8A8F-4C3F8709F8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D2-4C3F-8A8F-4C3F8709F8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D2-4C3F-8A8F-4C3F8709F8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D2-4C3F-8A8F-4C3F8709F889}"/>
              </c:ext>
            </c:extLst>
          </c:dPt>
          <c:cat>
            <c:strRef>
              <c:f>Sheet1!$K$3:$L$6</c:f>
              <c:strCache>
                <c:ptCount val="4"/>
                <c:pt idx="0">
                  <c:v>Administration</c:v>
                </c:pt>
                <c:pt idx="1">
                  <c:v>Dispensing</c:v>
                </c:pt>
                <c:pt idx="2">
                  <c:v>Prescribing</c:v>
                </c:pt>
                <c:pt idx="3">
                  <c:v>Transcribing</c:v>
                </c:pt>
              </c:strCache>
            </c:strRef>
          </c:cat>
          <c:val>
            <c:numRef>
              <c:f>Sheet1!$M$3:$M$6</c:f>
              <c:numCache>
                <c:formatCode>General</c:formatCode>
                <c:ptCount val="4"/>
                <c:pt idx="0">
                  <c:v>76</c:v>
                </c:pt>
                <c:pt idx="1">
                  <c:v>24</c:v>
                </c:pt>
                <c:pt idx="2">
                  <c:v>18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AD2-4C3F-8A8F-4C3F8709F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1C532-D004-4140-A5D8-A361BF8700F9}" type="datetimeFigureOut">
              <a:rPr lang="en-CA" smtClean="0"/>
              <a:t>25/05/2023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03BA2-0EDA-44DB-A370-60A71A1172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319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r>
              <a:rPr lang="en-US" baseline="0" dirty="0" smtClean="0"/>
              <a:t> – missed meds</a:t>
            </a:r>
          </a:p>
          <a:p>
            <a:r>
              <a:rPr lang="en-US" baseline="0" dirty="0" smtClean="0"/>
              <a:t>Dispensing – Incorrect Pharmacy fill</a:t>
            </a:r>
          </a:p>
          <a:p>
            <a:r>
              <a:rPr lang="en-US" baseline="0" dirty="0" smtClean="0"/>
              <a:t>Prescribing – incorrect medication ordered</a:t>
            </a:r>
          </a:p>
          <a:p>
            <a:r>
              <a:rPr lang="en-US" baseline="0" dirty="0" smtClean="0"/>
              <a:t>Transcribing – missed information</a:t>
            </a:r>
          </a:p>
          <a:p>
            <a:r>
              <a:rPr lang="en-US" baseline="0" dirty="0" smtClean="0"/>
              <a:t>*no errors caused patient harm*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3BA2-0EDA-44DB-A370-60A71A11727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436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r>
              <a:rPr lang="en-US" baseline="0" dirty="0" smtClean="0"/>
              <a:t> – missed meds</a:t>
            </a:r>
          </a:p>
          <a:p>
            <a:r>
              <a:rPr lang="en-US" baseline="0" dirty="0" smtClean="0"/>
              <a:t>Dispensing – Incorrect Pharmacy fill</a:t>
            </a:r>
          </a:p>
          <a:p>
            <a:r>
              <a:rPr lang="en-US" baseline="0" dirty="0" smtClean="0"/>
              <a:t>Prescribing – incorrect medication ordered</a:t>
            </a:r>
          </a:p>
          <a:p>
            <a:r>
              <a:rPr lang="en-US" baseline="0" dirty="0" smtClean="0"/>
              <a:t>Transcribing – missed information</a:t>
            </a:r>
          </a:p>
          <a:p>
            <a:r>
              <a:rPr lang="en-US" baseline="0" dirty="0" smtClean="0"/>
              <a:t>*no errors caused patient harm*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3BA2-0EDA-44DB-A370-60A71A11727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13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CPOE – computerized physician order entry</a:t>
            </a:r>
          </a:p>
          <a:p>
            <a:r>
              <a:rPr lang="en-US" dirty="0" smtClean="0"/>
              <a:t>BMV</a:t>
            </a:r>
            <a:r>
              <a:rPr lang="en-US" baseline="0" dirty="0" smtClean="0"/>
              <a:t> – bedside medication verification</a:t>
            </a:r>
          </a:p>
          <a:p>
            <a:r>
              <a:rPr lang="en-US" baseline="0" dirty="0" err="1" smtClean="0"/>
              <a:t>eMAR</a:t>
            </a:r>
            <a:r>
              <a:rPr lang="en-US" baseline="0" dirty="0" smtClean="0"/>
              <a:t> – electronic medication administration record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3BA2-0EDA-44DB-A370-60A71A11727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91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3BA2-0EDA-44DB-A370-60A71A11727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9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3BA2-0EDA-44DB-A370-60A71A11727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675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58968"/>
            <a:ext cx="9144000" cy="217277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88259"/>
            <a:ext cx="9144000" cy="1806146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Presented to:</a:t>
            </a:r>
          </a:p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Date: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702" y="275818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07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7658"/>
            <a:ext cx="10515600" cy="122997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3463"/>
            <a:ext cx="10515600" cy="3817294"/>
          </a:xfrm>
        </p:spPr>
        <p:txBody>
          <a:bodyPr/>
          <a:lstStyle>
            <a:lvl2pPr>
              <a:defRPr>
                <a:solidFill>
                  <a:srgbClr val="CC006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75092" y="6356350"/>
            <a:ext cx="578708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06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15352"/>
            <a:ext cx="10515600" cy="82751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27932"/>
            <a:ext cx="10515600" cy="364335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5048" y="6356350"/>
            <a:ext cx="718751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26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17642"/>
            <a:ext cx="10515600" cy="9616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15977"/>
            <a:ext cx="5181600" cy="4053018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15977"/>
            <a:ext cx="5181600" cy="4053018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140" y="6356350"/>
            <a:ext cx="611659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598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59421"/>
            <a:ext cx="10515600" cy="8952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33601"/>
            <a:ext cx="5157787" cy="4168344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33600"/>
            <a:ext cx="5183188" cy="4168345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59762" y="6389301"/>
            <a:ext cx="695626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570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7322"/>
            <a:ext cx="10515600" cy="95558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7" name="Picture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31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6" name="Picture 5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403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36821"/>
            <a:ext cx="3932237" cy="9205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36821"/>
            <a:ext cx="6172200" cy="513217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2115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450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95632"/>
            <a:ext cx="3932237" cy="961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095631"/>
            <a:ext cx="6172200" cy="51568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951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002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1DAE-3F12-4B6C-8376-AAE3825C0435}" type="datetimeFigureOut">
              <a:rPr lang="en-CA" smtClean="0"/>
              <a:t>25/05/2023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66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Pharmacy Report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To: MQA</a:t>
            </a:r>
          </a:p>
          <a:p>
            <a:r>
              <a:rPr lang="en-US" dirty="0" smtClean="0"/>
              <a:t>Presented By: Jacqueline Roberts, Pharmacy Manager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527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Incidents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2443163"/>
          <a:ext cx="10515600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538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Incidents – Fiscal 2023-23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170865"/>
              </p:ext>
            </p:extLst>
          </p:nvPr>
        </p:nvGraphicFramePr>
        <p:xfrm>
          <a:off x="406401" y="2096655"/>
          <a:ext cx="11305308" cy="416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403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82" y="781331"/>
            <a:ext cx="10515600" cy="1229970"/>
          </a:xfrm>
        </p:spPr>
        <p:txBody>
          <a:bodyPr/>
          <a:lstStyle/>
          <a:p>
            <a:r>
              <a:rPr lang="en-US" dirty="0" smtClean="0"/>
              <a:t>Medication Management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53" t="18991" r="73188" b="20110"/>
          <a:stretch/>
        </p:blipFill>
        <p:spPr>
          <a:xfrm>
            <a:off x="681182" y="1801091"/>
            <a:ext cx="9829800" cy="46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in the Medication Use Process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192125"/>
              </p:ext>
            </p:extLst>
          </p:nvPr>
        </p:nvGraphicFramePr>
        <p:xfrm>
          <a:off x="1233133" y="2160608"/>
          <a:ext cx="4177519" cy="2095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7519">
                  <a:extLst>
                    <a:ext uri="{9D8B030D-6E8A-4147-A177-3AD203B41FA5}">
                      <a16:colId xmlns:a16="http://schemas.microsoft.com/office/drawing/2014/main" xmlns="" val="22699038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Administration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2514343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Medication - Administration Omission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7474653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Incorrect - Dose/Strength/Concentration/Rate/Volume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311312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Medication - Discontinued/On Hold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434084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Administration Technique Incorrect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20953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Incorrect - Frequency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918969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Incorrect - Medication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377155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Incorrect - Time/Schedule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43299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Contraindicated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8036203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Duplication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24373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 dirty="0">
                          <a:effectLst/>
                        </a:rPr>
                        <a:t>Incorrect Patient</a:t>
                      </a:r>
                      <a:endParaRPr lang="en-C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9353967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20532"/>
              </p:ext>
            </p:extLst>
          </p:nvPr>
        </p:nvGraphicFramePr>
        <p:xfrm>
          <a:off x="1233133" y="4755967"/>
          <a:ext cx="4177519" cy="1131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7519">
                  <a:extLst>
                    <a:ext uri="{9D8B030D-6E8A-4147-A177-3AD203B41FA5}">
                      <a16:colId xmlns:a16="http://schemas.microsoft.com/office/drawing/2014/main" xmlns="" val="14993798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Dispensing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96768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 dirty="0">
                          <a:effectLst/>
                        </a:rPr>
                        <a:t>Incorrect - Pharmacy fill</a:t>
                      </a:r>
                      <a:endParaRPr lang="en-C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724817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 dirty="0">
                          <a:effectLst/>
                        </a:rPr>
                        <a:t>Incorrect - Restock</a:t>
                      </a:r>
                      <a:endParaRPr lang="en-C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8915528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Narcotic count issue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62217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other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8977595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 dirty="0">
                          <a:effectLst/>
                        </a:rPr>
                        <a:t>Lack of Available Medication</a:t>
                      </a:r>
                      <a:endParaRPr lang="en-C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1610098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846795"/>
              </p:ext>
            </p:extLst>
          </p:nvPr>
        </p:nvGraphicFramePr>
        <p:xfrm>
          <a:off x="5999915" y="2160608"/>
          <a:ext cx="3236066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6066">
                  <a:extLst>
                    <a:ext uri="{9D8B030D-6E8A-4147-A177-3AD203B41FA5}">
                      <a16:colId xmlns:a16="http://schemas.microsoft.com/office/drawing/2014/main" xmlns="" val="9118808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Prescribing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569767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 dirty="0">
                          <a:effectLst/>
                        </a:rPr>
                        <a:t>Contraindicated</a:t>
                      </a:r>
                      <a:endParaRPr lang="en-C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483176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Incorrect Medication ordered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935678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Order - Clarification Required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23657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 dirty="0">
                          <a:effectLst/>
                        </a:rPr>
                        <a:t>Medication Reconciliation Delay</a:t>
                      </a:r>
                      <a:endParaRPr lang="en-C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23590702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07075"/>
              </p:ext>
            </p:extLst>
          </p:nvPr>
        </p:nvGraphicFramePr>
        <p:xfrm>
          <a:off x="5956629" y="4206058"/>
          <a:ext cx="3279352" cy="1703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9352">
                  <a:extLst>
                    <a:ext uri="{9D8B030D-6E8A-4147-A177-3AD203B41FA5}">
                      <a16:colId xmlns:a16="http://schemas.microsoft.com/office/drawing/2014/main" xmlns="" val="42907321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Transcribing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2917339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 dirty="0">
                          <a:effectLst/>
                        </a:rPr>
                        <a:t>Incorrect - Time/Schedule</a:t>
                      </a:r>
                      <a:endParaRPr lang="en-C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9743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 dirty="0">
                          <a:effectLst/>
                        </a:rPr>
                        <a:t>Omitted Information</a:t>
                      </a:r>
                      <a:endParaRPr lang="en-C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023827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Incorrect - Medication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519267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 dirty="0">
                          <a:effectLst/>
                        </a:rPr>
                        <a:t>Order not sent to Pharmacy</a:t>
                      </a:r>
                      <a:endParaRPr lang="en-C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445398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Incorrect Drug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5796491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Incorrect Dose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3108424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>
                          <a:effectLst/>
                        </a:rPr>
                        <a:t>Discontinued in Error</a:t>
                      </a:r>
                      <a:endParaRPr lang="en-C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094911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0" dirty="0">
                          <a:effectLst/>
                        </a:rPr>
                        <a:t>Incorrect Route</a:t>
                      </a:r>
                      <a:endParaRPr lang="en-C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657605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98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in the Medication Use Process</a:t>
            </a:r>
            <a:endParaRPr lang="en-C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41193"/>
              </p:ext>
            </p:extLst>
          </p:nvPr>
        </p:nvGraphicFramePr>
        <p:xfrm>
          <a:off x="421580" y="2432342"/>
          <a:ext cx="1051560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706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CPOE/BMV/</a:t>
            </a:r>
            <a:r>
              <a:rPr lang="en-US" dirty="0" err="1" smtClean="0"/>
              <a:t>eMAR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Positive patient identification through scanning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Improving patient safety by decreasing adverse medication events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Creates efficiencies through streamlined workflows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Alerts and reminders to support timely medication administration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Forced functions such as co-signatures for high-alert medications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Automated checks and balances such as interaction and allergy checking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232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Initiatives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7113"/>
            <a:ext cx="10515600" cy="3817294"/>
          </a:xfrm>
        </p:spPr>
        <p:txBody>
          <a:bodyPr>
            <a:normAutofit/>
          </a:bodyPr>
          <a:lstStyle/>
          <a:p>
            <a:r>
              <a:rPr lang="en-US" dirty="0" smtClean="0"/>
              <a:t>Support pharmacy automation – Packager, Automated Med Cabinets</a:t>
            </a:r>
          </a:p>
          <a:p>
            <a:r>
              <a:rPr lang="en-US" dirty="0" smtClean="0"/>
              <a:t>Align regionally with </a:t>
            </a:r>
            <a:r>
              <a:rPr lang="en-US" dirty="0" err="1" smtClean="0"/>
              <a:t>Lumeo</a:t>
            </a:r>
            <a:r>
              <a:rPr lang="en-US" dirty="0" smtClean="0"/>
              <a:t> Partners </a:t>
            </a:r>
            <a:r>
              <a:rPr lang="en-US" dirty="0" err="1" smtClean="0"/>
              <a:t>eg</a:t>
            </a:r>
            <a:r>
              <a:rPr lang="en-US" dirty="0" smtClean="0"/>
              <a:t>. Formulary</a:t>
            </a:r>
          </a:p>
          <a:p>
            <a:r>
              <a:rPr lang="en-US" dirty="0" smtClean="0"/>
              <a:t>Support Nursing medication workflows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896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CA" dirty="0"/>
          </a:p>
        </p:txBody>
      </p:sp>
      <p:pic>
        <p:nvPicPr>
          <p:cNvPr id="2054" name="Picture 6" descr="Ask A Quest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1751013"/>
            <a:ext cx="3759200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1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8080"/>
      </a:accent1>
      <a:accent2>
        <a:srgbClr val="009999"/>
      </a:accent2>
      <a:accent3>
        <a:srgbClr val="75BDA7"/>
      </a:accent3>
      <a:accent4>
        <a:srgbClr val="7A8C8E"/>
      </a:accent4>
      <a:accent5>
        <a:srgbClr val="84ACB6"/>
      </a:accent5>
      <a:accent6>
        <a:srgbClr val="CC0066"/>
      </a:accent6>
      <a:hlink>
        <a:srgbClr val="0070C0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278</Words>
  <Application>Microsoft Office PowerPoint</Application>
  <PresentationFormat>Custom</PresentationFormat>
  <Paragraphs>72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Pharmacy Report</vt:lpstr>
      <vt:lpstr>Medication Incidents</vt:lpstr>
      <vt:lpstr>Medication Incidents – Fiscal 2023-23</vt:lpstr>
      <vt:lpstr>Medication Management</vt:lpstr>
      <vt:lpstr>Errors in the Medication Use Process</vt:lpstr>
      <vt:lpstr>Errors in the Medication Use Process</vt:lpstr>
      <vt:lpstr>Benefits of CPOE/BMV/eMAR</vt:lpstr>
      <vt:lpstr>Future Initiatives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Kelly</dc:creator>
  <cp:lastModifiedBy>Brian Smith</cp:lastModifiedBy>
  <cp:revision>10</cp:revision>
  <dcterms:created xsi:type="dcterms:W3CDTF">2023-02-15T15:35:11Z</dcterms:created>
  <dcterms:modified xsi:type="dcterms:W3CDTF">2023-05-25T17:17:32Z</dcterms:modified>
</cp:coreProperties>
</file>